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859" r:id="rId2"/>
    <p:sldId id="1238" r:id="rId3"/>
    <p:sldId id="1239" r:id="rId4"/>
    <p:sldId id="1242" r:id="rId5"/>
    <p:sldId id="1243" r:id="rId6"/>
    <p:sldId id="1265" r:id="rId7"/>
    <p:sldId id="1252" r:id="rId8"/>
    <p:sldId id="1251" r:id="rId9"/>
    <p:sldId id="1266" r:id="rId10"/>
    <p:sldId id="1267" r:id="rId11"/>
    <p:sldId id="1268" r:id="rId12"/>
    <p:sldId id="1250" r:id="rId13"/>
    <p:sldId id="1261" r:id="rId14"/>
    <p:sldId id="1254" r:id="rId15"/>
    <p:sldId id="1141" r:id="rId16"/>
    <p:sldId id="1253" r:id="rId17"/>
    <p:sldId id="1269" r:id="rId18"/>
    <p:sldId id="1270" r:id="rId19"/>
    <p:sldId id="1164" r:id="rId20"/>
    <p:sldId id="1256" r:id="rId21"/>
    <p:sldId id="1271" r:id="rId22"/>
    <p:sldId id="1258" r:id="rId23"/>
    <p:sldId id="1264" r:id="rId24"/>
    <p:sldId id="1272" r:id="rId25"/>
    <p:sldId id="1273" r:id="rId26"/>
    <p:sldId id="1274" r:id="rId27"/>
    <p:sldId id="1275" r:id="rId28"/>
    <p:sldId id="1279" r:id="rId29"/>
    <p:sldId id="1280" r:id="rId3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  气体</a:t>
            </a:r>
            <a:r>
              <a:rPr lang="zh-CN" altLang="en-US" sz="5400" dirty="0">
                <a:solidFill>
                  <a:srgbClr val="549E39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、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固体和液体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4966" y="2995073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 </a:t>
            </a:r>
            <a:r>
              <a:rPr lang="zh-CN" altLang="en-US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气体的等温变化</a:t>
            </a:r>
            <a:endParaRPr lang="zh-CN" altLang="en-US" sz="50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AB70919-5891-0193-B7A2-B12FCC14E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选取假想的液体薄片（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不计自身重力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）为研究对象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分析薄片两侧受力情况，建立平衡方程，消去截面积，得到薄片两侧的压强平衡方程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）平衡条件法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选与封闭气体接触的液柱（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或活塞、汽缸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）为研究对象进行受力分析，由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列式求气体压强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如固体封气体模型中应对关联物（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如活塞、汽缸等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）进行受力分析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然后根据平衡条件或牛顿运动定律求解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57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FD53C65A-1191-9E25-A49C-058193974A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13261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容器匀变速运动时封闭气体压强的计算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当容器匀变速运动时，通常选与气体相关联的液柱（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或活塞、汽缸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）为研究对象，对其进行受力分析，然后由牛顿第二定律列方程，求出封闭气体的压强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在对系统进行分析时，可针对具体情况选用整体法或隔离法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如图所示，当竖直放置的玻璃管向上加速运动时，对液柱受力分析有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FD53C65A-1191-9E25-A49C-058193974A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13261"/>
              </a:xfrm>
              <a:blipFill>
                <a:blip r:embed="rId2"/>
                <a:stretch>
                  <a:fillRect l="-796" r="-849" b="-4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sd344a.jpg" descr="id:2147490347;FounderCES">
            <a:extLst>
              <a:ext uri="{FF2B5EF4-FFF2-40B4-BE49-F238E27FC236}">
                <a16:creationId xmlns:a16="http://schemas.microsoft.com/office/drawing/2014/main" id="{F2F17B90-7B0F-3ED4-3755-C3C350368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150" y="3645024"/>
            <a:ext cx="1865641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205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896938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贵州铜仁联考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）竖直平面内有一粗细均匀的玻璃管，管内有两段水银柱封闭的两段空气柱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，各段水银柱高度如图所示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大气压强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76cmHg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12cm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15cm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6cm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，下列说法正确的是（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的压强为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79cmHg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的压强为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80cmHg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的压强为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75cmHg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的压强为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73cmHg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883"/>
            <a:ext cx="935685" cy="320804"/>
          </a:xfrm>
          <a:prstGeom prst="rect">
            <a:avLst/>
          </a:prstGeom>
        </p:spPr>
      </p:pic>
      <p:pic>
        <p:nvPicPr>
          <p:cNvPr id="4" name="sd345a.jpg" descr="id:2147490361;FounderCES">
            <a:extLst>
              <a:ext uri="{FF2B5EF4-FFF2-40B4-BE49-F238E27FC236}">
                <a16:creationId xmlns:a16="http://schemas.microsoft.com/office/drawing/2014/main" id="{1832B311-A0E2-9BDF-F0FF-6E991D254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278" y="2636912"/>
            <a:ext cx="2242100" cy="1815916"/>
          </a:xfrm>
          <a:prstGeom prst="rect">
            <a:avLst/>
          </a:prstGeom>
        </p:spPr>
      </p:pic>
      <p:sp>
        <p:nvSpPr>
          <p:cNvPr id="5" name="内容占位符 1">
            <a:extLst>
              <a:ext uri="{FF2B5EF4-FFF2-40B4-BE49-F238E27FC236}">
                <a16:creationId xmlns:a16="http://schemas.microsoft.com/office/drawing/2014/main" id="{75DD88FD-6BF7-7064-05E3-A462D9BB280B}"/>
              </a:ext>
            </a:extLst>
          </p:cNvPr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设水银密度为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由于同种液体等高处压强相等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79cmHg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73cmHg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945C9E9-1ECC-094E-00AF-98C252181B5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4800618"/>
            <a:ext cx="722448" cy="29671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57B8424-40FE-A18E-4CF3-FA5DB9E5E3CF}"/>
              </a:ext>
            </a:extLst>
          </p:cNvPr>
          <p:cNvSpPr txBox="1"/>
          <p:nvPr/>
        </p:nvSpPr>
        <p:spPr>
          <a:xfrm>
            <a:off x="360854" y="5729353"/>
            <a:ext cx="1773912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715963" algn="just">
              <a:lnSpc>
                <a:spcPct val="150000"/>
              </a:lnSpc>
              <a:tabLst>
                <a:tab pos="6210935" algn="l"/>
              </a:tabLst>
            </a:pP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76EE725-553B-2F45-5ED7-7586975E315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5897346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3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1C6E6-996D-EAAC-FB1A-73DEEE8C4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8593642-1305-7831-5F5C-4459857EC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470"/>
            <a:ext cx="11485847" cy="3346237"/>
          </a:xfrm>
          <a:solidFill>
            <a:srgbClr val="E3F2E7"/>
          </a:solidFill>
        </p:spPr>
        <p:txBody>
          <a:bodyPr/>
          <a:lstStyle/>
          <a:p>
            <a:pPr indent="1168400"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两线法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分析封闭气体压强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第一步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找到外部大气与液体接触面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过接触面画水平线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第二步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找到封闭气体与液体接触面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过接触面画水平线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第三步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对两线之间的液柱列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看清楚气体压强等于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液体连通才能用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.eps" descr="id:2147490149;FounderCES">
            <a:extLst>
              <a:ext uri="{FF2B5EF4-FFF2-40B4-BE49-F238E27FC236}">
                <a16:creationId xmlns:a16="http://schemas.microsoft.com/office/drawing/2014/main" id="{1DA06991-2A90-2D62-8CC8-C8F6BA3A7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73673"/>
            <a:ext cx="1198439" cy="334589"/>
          </a:xfrm>
          <a:prstGeom prst="rect">
            <a:avLst/>
          </a:prstGeom>
        </p:spPr>
      </p:pic>
      <p:pic>
        <p:nvPicPr>
          <p:cNvPr id="4" name="SD345.eps" descr="id:2147490389;FounderCES">
            <a:extLst>
              <a:ext uri="{FF2B5EF4-FFF2-40B4-BE49-F238E27FC236}">
                <a16:creationId xmlns:a16="http://schemas.microsoft.com/office/drawing/2014/main" id="{7DB35D45-D619-D987-DBD5-6873921B0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9462" y="1484784"/>
            <a:ext cx="3312368" cy="186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022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970"/>
            <a:ext cx="957962" cy="3386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51691"/>
                <a:ext cx="11485848" cy="3591048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）实验过程中，不要用手接触注射器的外壁；改变气体体积时，要缓慢进行，防止注射器从手吸收热量；避免气体的体积变化太快，导致气体的温度发生变化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）实验前要将橡胶套塞牢固，在柱塞上涂抹润滑油以防漏气，保证气体的质量不变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pc="-1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）读数时视线要与柱塞底面平行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）作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图像时，应使尽可能多的点落在直线上，不在直线上的点应均匀分布在直线两侧，偏离太大的点应舍弃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51691"/>
                <a:ext cx="11485848" cy="3591048"/>
              </a:xfrm>
              <a:blipFill>
                <a:blip r:embed="rId3"/>
                <a:stretch>
                  <a:fillRect l="-796" r="-849" b="-23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1318816" y="746118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探究气体等温变化规律的注意事项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324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64836"/>
            <a:ext cx="11485847" cy="1684244"/>
          </a:xfrm>
          <a:solidFill>
            <a:srgbClr val="E3F2E7"/>
          </a:solidFill>
        </p:spPr>
        <p:txBody>
          <a:bodyPr/>
          <a:lstStyle/>
          <a:p>
            <a:pPr indent="1439863"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注意实验中气体的压强是通过压力表测量的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所以柱塞与注射器壁间的摩擦不影响对气体压强的测量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气体的体积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是常量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所以探究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的关系等同于探究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的关系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不需要测量空气柱的横截面积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温馨提示.eps" descr="id:2147490120;FounderCES">
            <a:extLst>
              <a:ext uri="{FF2B5EF4-FFF2-40B4-BE49-F238E27FC236}">
                <a16:creationId xmlns:a16="http://schemas.microsoft.com/office/drawing/2014/main" id="{E9AF5B21-9FE3-6AC2-4ACA-1243898BB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616415"/>
            <a:ext cx="1453870" cy="28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614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896938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某实验小组用如图甲所示装置探究气体等温变化的规律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已知压力表通过细管与注射器内的空气柱相连，细管隐藏在柱塞内部（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未在图中标明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从压力表上读取空气柱的压强，从注射器旁的刻度尺上读取空气柱的长度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）实验时，为判断气体压强与体积的关系，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不需要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）测出空气柱的横截面积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12100"/>
            <a:ext cx="940139" cy="314370"/>
          </a:xfrm>
          <a:prstGeom prst="rect">
            <a:avLst/>
          </a:prstGeom>
        </p:spPr>
      </p:pic>
      <p:pic>
        <p:nvPicPr>
          <p:cNvPr id="3" name="lv121.jpg" descr="id:2147490417;FounderCES">
            <a:extLst>
              <a:ext uri="{FF2B5EF4-FFF2-40B4-BE49-F238E27FC236}">
                <a16:creationId xmlns:a16="http://schemas.microsoft.com/office/drawing/2014/main" id="{0C6F3316-C803-29D6-3ADF-29B9F7F02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5366" y="3140968"/>
            <a:ext cx="1944763" cy="2485826"/>
          </a:xfrm>
          <a:prstGeom prst="rect">
            <a:avLst/>
          </a:prstGeom>
        </p:spPr>
      </p:pic>
      <p:pic>
        <p:nvPicPr>
          <p:cNvPr id="4" name="lv122.jpg" descr="id:2147490424;FounderCES">
            <a:extLst>
              <a:ext uri="{FF2B5EF4-FFF2-40B4-BE49-F238E27FC236}">
                <a16:creationId xmlns:a16="http://schemas.microsoft.com/office/drawing/2014/main" id="{F3C8B0CD-D0C3-C159-9160-CCC410F83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9955" y="3856856"/>
            <a:ext cx="2016224" cy="1769938"/>
          </a:xfrm>
          <a:prstGeom prst="rect">
            <a:avLst/>
          </a:prstGeom>
        </p:spPr>
      </p:pic>
      <p:sp>
        <p:nvSpPr>
          <p:cNvPr id="5" name="内容占位符 1">
            <a:extLst>
              <a:ext uri="{FF2B5EF4-FFF2-40B4-BE49-F238E27FC236}">
                <a16:creationId xmlns:a16="http://schemas.microsoft.com/office/drawing/2014/main" id="{15ACDAAE-32D2-ACA6-6104-6C7410525C34}"/>
              </a:ext>
            </a:extLst>
          </p:cNvPr>
          <p:cNvSpPr txBox="1">
            <a:spLocks/>
          </p:cNvSpPr>
          <p:nvPr/>
        </p:nvSpPr>
        <p:spPr bwMode="auto">
          <a:xfrm>
            <a:off x="360854" y="3501008"/>
            <a:ext cx="7102504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1"/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横截面积不变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每一次比较体积时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只需比较空气柱的长度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故不需要测出空气柱的横截面积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0AAC733-325A-CF55-C4F9-9C3DF03A4DC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3698616"/>
            <a:ext cx="722448" cy="29671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7A17C21D-5CAB-FEC9-4A3D-F79D0E1409BB}"/>
              </a:ext>
            </a:extLst>
          </p:cNvPr>
          <p:cNvSpPr txBox="1"/>
          <p:nvPr/>
        </p:nvSpPr>
        <p:spPr>
          <a:xfrm>
            <a:off x="360854" y="4581128"/>
            <a:ext cx="1845920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715963" algn="just">
              <a:lnSpc>
                <a:spcPct val="150000"/>
              </a:lnSpc>
              <a:tabLst>
                <a:tab pos="6210935" algn="l"/>
              </a:tabLs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不需要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FCDAB68-CBDF-C0F2-4539-845F83F07CA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4749121"/>
            <a:ext cx="748347" cy="30966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057D75A1-9122-2FE8-7029-2ED240183D7D}"/>
              </a:ext>
            </a:extLst>
          </p:cNvPr>
          <p:cNvSpPr txBox="1"/>
          <p:nvPr/>
        </p:nvSpPr>
        <p:spPr>
          <a:xfrm>
            <a:off x="8231614" y="5805264"/>
            <a:ext cx="36245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724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CA20A52-C284-5163-E8C0-D557D4BC8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）关于该实验，下列说法正确的是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为避免漏气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可在柱塞上涂抹适量润滑油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实验中应快速推拉柱塞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以免气体进入或漏出注射器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为方便推拉柱塞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应用手握紧注射器再推拉柱塞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柱塞移至某位置时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应快速记录此时注射器内气柱的长度和压力表的压强值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2B938AD3-B136-9CDD-0824-108B83050D6E}"/>
              </a:ext>
            </a:extLst>
          </p:cNvPr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1"/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为了保持封闭气体的质量不变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实验中可在注射器柱塞上涂上润滑油来防止漏气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若急速推拉柱塞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则有可能不满足实验的等温条件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所以应缓慢推拉柱塞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手握紧注射器会导致气体温度的变化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柱塞移至某位置时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应等状态稳定后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再记录此时注射器内气柱的长度和压力表的压强值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370ECE5-0315-03EE-7B25-861F00EC6B8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3692623"/>
            <a:ext cx="722448" cy="29671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DADD293-B3AD-5923-1C6B-938D31F3D89C}"/>
              </a:ext>
            </a:extLst>
          </p:cNvPr>
          <p:cNvSpPr txBox="1"/>
          <p:nvPr/>
        </p:nvSpPr>
        <p:spPr>
          <a:xfrm>
            <a:off x="360854" y="5661064"/>
            <a:ext cx="1845920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715963" algn="just">
              <a:lnSpc>
                <a:spcPct val="150000"/>
              </a:lnSpc>
              <a:tabLst>
                <a:tab pos="6210935" algn="l"/>
              </a:tabLst>
            </a:pPr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3D81100-0ABE-7054-D7A7-15559000AED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5829057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31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E2BEB64E-D3F9-137F-4C55-FB738D21E50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33678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）测得注射器内封闭气体的几组压强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和体积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的数值后，以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为纵轴、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为横轴，作出的图像如图乙所示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图像向下弯曲的可能原因有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实验过程中有进气现象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实验过程中有漏气现象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实验过程中气体温度降低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实验过程中气体温度升高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E2BEB64E-D3F9-137F-4C55-FB738D21E5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33678"/>
              </a:xfrm>
              <a:blipFill>
                <a:blip r:embed="rId2"/>
                <a:stretch>
                  <a:fillRect l="-796" r="-849" b="-36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>
                <a:extLst>
                  <a:ext uri="{FF2B5EF4-FFF2-40B4-BE49-F238E27FC236}">
                    <a16:creationId xmlns:a16="http://schemas.microsoft.com/office/drawing/2014/main" id="{9807096D-A534-854D-40B4-33BDAE41B76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3831477"/>
                <a:ext cx="11485848" cy="1586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715963" eaLnBrk="1"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理想状态下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图像的延长线过坐标原点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图像符合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𝒑</m:t>
                        </m:r>
                      </m:num>
                      <m:den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den>
                        </m:f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但题图向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轴偏转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则可能是</a:t>
                </a:r>
                <a:r>
                  <a:rPr lang="en-US" altLang="zh-CN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减小或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增大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温度降低时</a:t>
                </a:r>
                <a:r>
                  <a:rPr lang="en-US" altLang="zh-CN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减小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漏气时</a:t>
                </a:r>
                <a:r>
                  <a:rPr lang="en-US" altLang="zh-CN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减小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增大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pc="-1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1">
                <a:extLst>
                  <a:ext uri="{FF2B5EF4-FFF2-40B4-BE49-F238E27FC236}">
                    <a16:creationId xmlns:a16="http://schemas.microsoft.com/office/drawing/2014/main" id="{9807096D-A534-854D-40B4-33BDAE41B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831477"/>
                <a:ext cx="11485848" cy="1586588"/>
              </a:xfrm>
              <a:prstGeom prst="rect">
                <a:avLst/>
              </a:prstGeom>
              <a:blipFill>
                <a:blip r:embed="rId3"/>
                <a:stretch>
                  <a:fillRect l="-796" r="-849" b="-2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F8587BB3-CEB6-B1A7-3EDD-1DD53B50DC6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4160162"/>
            <a:ext cx="722448" cy="29671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963D984-BE04-981D-2F0B-EB2414E36160}"/>
              </a:ext>
            </a:extLst>
          </p:cNvPr>
          <p:cNvSpPr txBox="1"/>
          <p:nvPr/>
        </p:nvSpPr>
        <p:spPr>
          <a:xfrm>
            <a:off x="360854" y="5418065"/>
            <a:ext cx="1845920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715963" algn="just">
              <a:lnSpc>
                <a:spcPct val="150000"/>
              </a:lnSpc>
              <a:tabLst>
                <a:tab pos="6210935" algn="l"/>
              </a:tabLst>
            </a:pP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9DECF95-3627-6399-1CE0-79C78610CA7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5586058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1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ABA44-6A94-FFA0-3C51-2D9E8946E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1">
                <a:extLst>
                  <a:ext uri="{FF2B5EF4-FFF2-40B4-BE49-F238E27FC236}">
                    <a16:creationId xmlns:a16="http://schemas.microsoft.com/office/drawing/2014/main" id="{9D95B4C6-2048-C591-3335-A0CE2B1DB3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07" y="2220026"/>
                <a:ext cx="11484352" cy="1929054"/>
              </a:xfrm>
              <a:solidFill>
                <a:srgbClr val="E3F2E7"/>
              </a:solidFill>
            </p:spPr>
            <p:txBody>
              <a:bodyPr/>
              <a:lstStyle/>
              <a:p>
                <a:pPr indent="1611313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若根据实验数据得到的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关系图像是一条延长线过原点的倾斜直线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就能说明一定质量的气体在温度不变时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压强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与体积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成反比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若直接作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图像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很难确定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成反比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内容占位符 1">
                <a:extLst>
                  <a:ext uri="{FF2B5EF4-FFF2-40B4-BE49-F238E27FC236}">
                    <a16:creationId xmlns:a16="http://schemas.microsoft.com/office/drawing/2014/main" id="{9D95B4C6-2048-C591-3335-A0CE2B1DB3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07" y="2220026"/>
                <a:ext cx="11484352" cy="1929054"/>
              </a:xfrm>
              <a:blipFill>
                <a:blip r:embed="rId2"/>
                <a:stretch>
                  <a:fillRect l="-796" r="-849" b="-6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顿有所悟.eps" descr="id:2147489713;FounderCES">
            <a:extLst>
              <a:ext uri="{FF2B5EF4-FFF2-40B4-BE49-F238E27FC236}">
                <a16:creationId xmlns:a16="http://schemas.microsoft.com/office/drawing/2014/main" id="{7815BD2D-4FFF-DE48-0F3F-AF2E12896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07" y="2526293"/>
            <a:ext cx="1630478" cy="35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610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3400" y="762412"/>
            <a:ext cx="6842063" cy="6057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607943"/>
            <a:ext cx="1220846" cy="343085"/>
          </a:xfrm>
          <a:prstGeom prst="rect">
            <a:avLst/>
          </a:prstGeom>
        </p:spPr>
      </p:pic>
      <p:sp>
        <p:nvSpPr>
          <p:cNvPr id="20" name="内容占位符 1"/>
          <p:cNvSpPr>
            <a:spLocks noGrp="1"/>
          </p:cNvSpPr>
          <p:nvPr>
            <p:ph idx="1"/>
          </p:nvPr>
        </p:nvSpPr>
        <p:spPr>
          <a:xfrm>
            <a:off x="360854" y="2150274"/>
            <a:ext cx="11485848" cy="3346237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等温变化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一定质量的气体，在温度不变的条件下，其压强与体积变化时的关系叫作气体的等温变化关系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实验探究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）实验器材：铁架台、注射器、橡胶套、压力表（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注射器下端用橡胶套密封，上端用柱塞封闭一段空气柱，这段空气柱为研究对象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81700" y="1456319"/>
            <a:ext cx="1026500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气体的等温变化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15691"/>
            <a:ext cx="953507" cy="3430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318816" y="746118"/>
                <a:ext cx="10527886" cy="8245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hangingPunct="0">
                  <a:lnSpc>
                    <a:spcPct val="150000"/>
                  </a:lnSpc>
                  <a:buNone/>
                  <a:tabLst>
                    <a:tab pos="5850890" algn="l"/>
                  </a:tabLst>
                </a:pPr>
                <a:r>
                  <a:rPr lang="en-US" altLang="zh-CN" sz="2400" b="1" i="1">
                    <a:solidFill>
                      <a:srgbClr val="1EB26A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b="1">
                    <a:solidFill>
                      <a:srgbClr val="1EB26A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1EB26A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1EB26A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rgbClr val="1EB26A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sz="2400" b="1">
                    <a:solidFill>
                      <a:srgbClr val="1EB26A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图像与</a:t>
                </a:r>
                <a:r>
                  <a:rPr lang="en-US" altLang="zh-CN" sz="2400" b="1" i="1">
                    <a:solidFill>
                      <a:srgbClr val="1EB26A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b="1">
                    <a:solidFill>
                      <a:srgbClr val="1EB26A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b="1" i="1">
                    <a:solidFill>
                      <a:srgbClr val="1EB26A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b="1">
                    <a:solidFill>
                      <a:srgbClr val="1EB26A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图像的比较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816" y="746118"/>
                <a:ext cx="10527886" cy="824585"/>
              </a:xfrm>
              <a:prstGeom prst="rect">
                <a:avLst/>
              </a:prstGeom>
              <a:blipFill>
                <a:blip r:embed="rId4"/>
                <a:stretch>
                  <a:fillRect l="-869" b="-58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表格 7">
                <a:extLst>
                  <a:ext uri="{FF2B5EF4-FFF2-40B4-BE49-F238E27FC236}">
                    <a16:creationId xmlns:a16="http://schemas.microsoft.com/office/drawing/2014/main" id="{C05F7F9B-A594-E370-BCE7-0B7BB94201A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87663213"/>
                  </p:ext>
                </p:extLst>
              </p:nvPr>
            </p:nvGraphicFramePr>
            <p:xfrm>
              <a:off x="360855" y="1588865"/>
              <a:ext cx="11485849" cy="467296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78303">
                      <a:extLst>
                        <a:ext uri="{9D8B030D-6E8A-4147-A177-3AD203B41FA5}">
                          <a16:colId xmlns:a16="http://schemas.microsoft.com/office/drawing/2014/main" val="2211302455"/>
                        </a:ext>
                      </a:extLst>
                    </a:gridCol>
                    <a:gridCol w="5220144">
                      <a:extLst>
                        <a:ext uri="{9D8B030D-6E8A-4147-A177-3AD203B41FA5}">
                          <a16:colId xmlns:a16="http://schemas.microsoft.com/office/drawing/2014/main" val="453215197"/>
                        </a:ext>
                      </a:extLst>
                    </a:gridCol>
                    <a:gridCol w="4887402">
                      <a:extLst>
                        <a:ext uri="{9D8B030D-6E8A-4147-A177-3AD203B41FA5}">
                          <a16:colId xmlns:a16="http://schemas.microsoft.com/office/drawing/2014/main" val="52849647"/>
                        </a:ext>
                      </a:extLst>
                    </a:gridCol>
                  </a:tblGrid>
                  <a:tr h="60129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𝐕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5453776"/>
                      </a:ext>
                    </a:extLst>
                  </a:tr>
                  <a:tr h="40042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图像特点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en-US" altLang="zh-CN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en-US" altLang="zh-CN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53421159"/>
                      </a:ext>
                    </a:extLst>
                  </a:tr>
                  <a:tr h="176212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物理意义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一定质量的气体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温度不变时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是恒量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𝐕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成正比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𝐕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图像上的等温线应是延长线过原点的直线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285" marR="5528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一定质量的气体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在温度不变的情况下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成反比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因此等温过程的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图像是双曲线的一支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285" marR="5528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465648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表格 7">
                <a:extLst>
                  <a:ext uri="{FF2B5EF4-FFF2-40B4-BE49-F238E27FC236}">
                    <a16:creationId xmlns:a16="http://schemas.microsoft.com/office/drawing/2014/main" id="{C05F7F9B-A594-E370-BCE7-0B7BB94201A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87663213"/>
                  </p:ext>
                </p:extLst>
              </p:nvPr>
            </p:nvGraphicFramePr>
            <p:xfrm>
              <a:off x="360855" y="1588865"/>
              <a:ext cx="11485849" cy="467296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78303">
                      <a:extLst>
                        <a:ext uri="{9D8B030D-6E8A-4147-A177-3AD203B41FA5}">
                          <a16:colId xmlns:a16="http://schemas.microsoft.com/office/drawing/2014/main" val="2211302455"/>
                        </a:ext>
                      </a:extLst>
                    </a:gridCol>
                    <a:gridCol w="5220144">
                      <a:extLst>
                        <a:ext uri="{9D8B030D-6E8A-4147-A177-3AD203B41FA5}">
                          <a16:colId xmlns:a16="http://schemas.microsoft.com/office/drawing/2014/main" val="453215197"/>
                        </a:ext>
                      </a:extLst>
                    </a:gridCol>
                    <a:gridCol w="4887402">
                      <a:extLst>
                        <a:ext uri="{9D8B030D-6E8A-4147-A177-3AD203B41FA5}">
                          <a16:colId xmlns:a16="http://schemas.microsoft.com/office/drawing/2014/main" val="52849647"/>
                        </a:ext>
                      </a:extLst>
                    </a:gridCol>
                  </a:tblGrid>
                  <a:tr h="72517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6488" t="-840" r="-93816" b="-5672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5453776"/>
                      </a:ext>
                    </a:extLst>
                  </a:tr>
                  <a:tr h="212883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图像特点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en-US" altLang="zh-CN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en-US" altLang="zh-CN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53421159"/>
                      </a:ext>
                    </a:extLst>
                  </a:tr>
                  <a:tr h="181895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物理意义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5285" marR="5528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6488" t="-157191" r="-93816" b="-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一定质量的气体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在温度不变的情况下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成反比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因此等温过程的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图像是双曲线的一支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285" marR="5528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4656488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ca312.jpg">
            <a:extLst>
              <a:ext uri="{FF2B5EF4-FFF2-40B4-BE49-F238E27FC236}">
                <a16:creationId xmlns:a16="http://schemas.microsoft.com/office/drawing/2014/main" id="{34E0E541-7403-6A6B-BEC5-BA47515446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886" y="2536973"/>
            <a:ext cx="2249340" cy="1729736"/>
          </a:xfrm>
          <a:prstGeom prst="rect">
            <a:avLst/>
          </a:prstGeom>
        </p:spPr>
      </p:pic>
      <p:pic>
        <p:nvPicPr>
          <p:cNvPr id="10" name="ca313.jpg">
            <a:extLst>
              <a:ext uri="{FF2B5EF4-FFF2-40B4-BE49-F238E27FC236}">
                <a16:creationId xmlns:a16="http://schemas.microsoft.com/office/drawing/2014/main" id="{466F9356-765F-6A12-9B02-E70F859106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5486" y="2584831"/>
            <a:ext cx="2232248" cy="168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652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>
                <a:extLst>
                  <a:ext uri="{FF2B5EF4-FFF2-40B4-BE49-F238E27FC236}">
                    <a16:creationId xmlns:a16="http://schemas.microsoft.com/office/drawing/2014/main" id="{DDA35BEB-8481-3432-80E7-DE8CEDD8CBD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1544910"/>
                  </p:ext>
                </p:extLst>
              </p:nvPr>
            </p:nvGraphicFramePr>
            <p:xfrm>
              <a:off x="360855" y="988282"/>
              <a:ext cx="11485849" cy="244071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78303">
                      <a:extLst>
                        <a:ext uri="{9D8B030D-6E8A-4147-A177-3AD203B41FA5}">
                          <a16:colId xmlns:a16="http://schemas.microsoft.com/office/drawing/2014/main" val="2211302455"/>
                        </a:ext>
                      </a:extLst>
                    </a:gridCol>
                    <a:gridCol w="4500064">
                      <a:extLst>
                        <a:ext uri="{9D8B030D-6E8A-4147-A177-3AD203B41FA5}">
                          <a16:colId xmlns:a16="http://schemas.microsoft.com/office/drawing/2014/main" val="453215197"/>
                        </a:ext>
                      </a:extLst>
                    </a:gridCol>
                    <a:gridCol w="5607482">
                      <a:extLst>
                        <a:ext uri="{9D8B030D-6E8A-4147-A177-3AD203B41FA5}">
                          <a16:colId xmlns:a16="http://schemas.microsoft.com/office/drawing/2014/main" val="52849647"/>
                        </a:ext>
                      </a:extLst>
                    </a:gridCol>
                  </a:tblGrid>
                  <a:tr h="76897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𝐕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5453776"/>
                      </a:ext>
                    </a:extLst>
                  </a:tr>
                  <a:tr h="16717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温度高低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直线的斜率为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的乘积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斜率越大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乘积越大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温度就越高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图中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一定质量的气体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温度越高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气体压强与体积的乘积必然越大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图像上的等温线就越高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图中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534211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>
                <a:extLst>
                  <a:ext uri="{FF2B5EF4-FFF2-40B4-BE49-F238E27FC236}">
                    <a16:creationId xmlns:a16="http://schemas.microsoft.com/office/drawing/2014/main" id="{DDA35BEB-8481-3432-80E7-DE8CEDD8CBD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1544910"/>
                  </p:ext>
                </p:extLst>
              </p:nvPr>
            </p:nvGraphicFramePr>
            <p:xfrm>
              <a:off x="360855" y="988282"/>
              <a:ext cx="11485849" cy="244071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78303">
                      <a:extLst>
                        <a:ext uri="{9D8B030D-6E8A-4147-A177-3AD203B41FA5}">
                          <a16:colId xmlns:a16="http://schemas.microsoft.com/office/drawing/2014/main" val="2211302455"/>
                        </a:ext>
                      </a:extLst>
                    </a:gridCol>
                    <a:gridCol w="4500064">
                      <a:extLst>
                        <a:ext uri="{9D8B030D-6E8A-4147-A177-3AD203B41FA5}">
                          <a16:colId xmlns:a16="http://schemas.microsoft.com/office/drawing/2014/main" val="453215197"/>
                        </a:ext>
                      </a:extLst>
                    </a:gridCol>
                    <a:gridCol w="5607482">
                      <a:extLst>
                        <a:ext uri="{9D8B030D-6E8A-4147-A177-3AD203B41FA5}">
                          <a16:colId xmlns:a16="http://schemas.microsoft.com/office/drawing/2014/main" val="52849647"/>
                        </a:ext>
                      </a:extLst>
                    </a:gridCol>
                  </a:tblGrid>
                  <a:tr h="76897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717" t="-794" r="-124763" b="-2373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5453776"/>
                      </a:ext>
                    </a:extLst>
                  </a:tr>
                  <a:tr h="16717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温度高低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直线的斜率为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的乘积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斜率越大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乘积越大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温度就越高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图中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一定质量的气体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温度越高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气体压强与体积的乘积必然越大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图像上的等温线就越高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图中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5342115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54524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987425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如图所示是一定质量的某种气体状态变化的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图像，气体由状态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变化到状态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的过程中，气体分子平均速率的变化情况是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一直保持不变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一直增大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先减小后增大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先增大后减小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6653"/>
            <a:ext cx="940139" cy="325263"/>
          </a:xfrm>
          <a:prstGeom prst="rect">
            <a:avLst/>
          </a:prstGeom>
        </p:spPr>
      </p:pic>
      <p:pic>
        <p:nvPicPr>
          <p:cNvPr id="4" name="lv128.jpg" descr="id:2147490467;FounderCES">
            <a:extLst>
              <a:ext uri="{FF2B5EF4-FFF2-40B4-BE49-F238E27FC236}">
                <a16:creationId xmlns:a16="http://schemas.microsoft.com/office/drawing/2014/main" id="{DD221A02-12DB-EBE1-AE67-6B61EE357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142" y="1957976"/>
            <a:ext cx="2088232" cy="213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9600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E62873A-3380-073A-CE4D-4D54E809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715963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由图像可知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所以气体在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两状态的温度相等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在同一等温线上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图像上作出几条等温线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由于离原点越远的等温线温度越高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所以气体从状态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到状态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的过程中温度先升高后降低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分子平均速率先增大后减小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E42B50B-F986-7D10-16B8-793CC18783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943728"/>
            <a:ext cx="722448" cy="296719"/>
          </a:xfrm>
          <a:prstGeom prst="rect">
            <a:avLst/>
          </a:prstGeom>
        </p:spPr>
      </p:pic>
      <p:pic>
        <p:nvPicPr>
          <p:cNvPr id="4" name="lv129.jpg" descr="id:2147490488;FounderCES">
            <a:extLst>
              <a:ext uri="{FF2B5EF4-FFF2-40B4-BE49-F238E27FC236}">
                <a16:creationId xmlns:a16="http://schemas.microsoft.com/office/drawing/2014/main" id="{8EDED954-65E6-8DE0-37F2-4CE975949A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399" y="2852936"/>
            <a:ext cx="2457613" cy="236338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79ED12CA-FFA5-CEB2-5C9A-95D35362BDB7}"/>
              </a:ext>
            </a:extLst>
          </p:cNvPr>
          <p:cNvSpPr txBox="1"/>
          <p:nvPr/>
        </p:nvSpPr>
        <p:spPr>
          <a:xfrm>
            <a:off x="360807" y="2891985"/>
            <a:ext cx="126985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EA4520D-A57B-8B09-18FF-9CE23809171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3059978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79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2685EA-CC11-0FF8-11E1-7F1A61C5D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78721"/>
            <a:ext cx="11485848" cy="2792239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成立条件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玻意耳定律</a:t>
            </a:r>
            <a:r>
              <a:rPr lang="en-US" altLang="zh-CN" b="1" i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spc="-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pc="-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spc="-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pc="-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是实验定律，只有在气体质量一定、温度不变的条件下才成立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数学表达式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玻意耳定律的数学表达式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中的常量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不是一个普适常量，它与气体的种类、质量、温度有关，对一定质量的气体，温度越高，该常量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4.eps" descr="id:2147490502;FounderCES">
            <a:extLst>
              <a:ext uri="{FF2B5EF4-FFF2-40B4-BE49-F238E27FC236}">
                <a16:creationId xmlns:a16="http://schemas.microsoft.com/office/drawing/2014/main" id="{D3EDAC4F-DFBE-6945-5324-50D4367FA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970"/>
            <a:ext cx="964151" cy="338629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2CE8D1FD-638F-0129-DA93-0DD0103D17A1}"/>
              </a:ext>
            </a:extLst>
          </p:cNvPr>
          <p:cNvSpPr/>
          <p:nvPr/>
        </p:nvSpPr>
        <p:spPr>
          <a:xfrm>
            <a:off x="1318816" y="746118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玻意耳定律的理解及应用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7223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C3B1ED6-931D-4C6D-9B8F-5D2D17604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应用玻意耳定律的思路和方法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）确定研究对象，并判断是否满足玻意耳定律成立的条件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）表示或计算出气体初态压强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、体积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和末态压强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、体积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，未知气体量用字母表示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）根据玻意耳定律列方程，有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，代入数值求解（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注意各状态参量要统一单位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）注意分析题目中的隐含条件，必要时还应由力学或几何学知识列出辅助方程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）有时要检验结果是否符合实际，对不符合实际的结果要舍去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719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4510186-62C4-A4A9-9DB6-F3AE1EAD7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indent="987425"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吉林白城模拟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）如图所示是一种由汽缸、活塞柱、弹簧和上下支座构成的汽车氮气减震装置，汽缸内的气体可视为理想气体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该装置未安装到汽车上时，弹簧处于原长状态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封闭气体和活塞柱长度均为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，气体压强等于大气压强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将四台减震装置安装在汽车上，稳定时汽车由四台减震装置支撑，且封闭气体均被压缩了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已知活塞柱横截面积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，弹簧的劲度系数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N/m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该装置的质量、活塞柱与汽缸间的摩擦均可忽略不计，汽缸导热性和气密性良好，环境温度不变，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10m/s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4.eps" descr="id:2147490509;FounderCES">
            <a:extLst>
              <a:ext uri="{FF2B5EF4-FFF2-40B4-BE49-F238E27FC236}">
                <a16:creationId xmlns:a16="http://schemas.microsoft.com/office/drawing/2014/main" id="{63AB17E7-5DA5-C9DC-DC64-CD8072E83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22" y="855827"/>
            <a:ext cx="1013333" cy="326841"/>
          </a:xfrm>
          <a:prstGeom prst="rect">
            <a:avLst/>
          </a:prstGeom>
        </p:spPr>
      </p:pic>
      <p:pic>
        <p:nvPicPr>
          <p:cNvPr id="5" name="ca311.jpg" descr="id:2147490523;FounderCES">
            <a:extLst>
              <a:ext uri="{FF2B5EF4-FFF2-40B4-BE49-F238E27FC236}">
                <a16:creationId xmlns:a16="http://schemas.microsoft.com/office/drawing/2014/main" id="{151F1BE4-467B-0DEF-708F-87CF5681F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198" y="4219720"/>
            <a:ext cx="2436618" cy="1870245"/>
          </a:xfrm>
          <a:prstGeom prst="rect">
            <a:avLst/>
          </a:prstGeom>
        </p:spPr>
      </p:pic>
      <p:pic>
        <p:nvPicPr>
          <p:cNvPr id="6" name="ca310.jpg" descr="id:2147490516;FounderCES">
            <a:extLst>
              <a:ext uri="{FF2B5EF4-FFF2-40B4-BE49-F238E27FC236}">
                <a16:creationId xmlns:a16="http://schemas.microsoft.com/office/drawing/2014/main" id="{EBC12039-AF9C-8743-5490-8192353DA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998" y="4241635"/>
            <a:ext cx="648072" cy="187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2053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22BDA9F-5E69-8A44-EDBC-FBE32F9B0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）压缩后汽缸内气体的压强；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42C611BC-57EC-3DA3-55EB-5BA0CB29E148}"/>
              </a:ext>
            </a:extLst>
          </p:cNvPr>
          <p:cNvSpPr txBox="1">
            <a:spLocks/>
          </p:cNvSpPr>
          <p:nvPr/>
        </p:nvSpPr>
        <p:spPr bwMode="auto">
          <a:xfrm>
            <a:off x="360854" y="1268760"/>
            <a:ext cx="11485847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减震装置未安装时汽缸内气体的体积为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当汽车装上减震装置后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设汽缸内气体压缩后的体积为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＝（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由玻意耳定律可知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F3D95FD-8B58-6DD4-D544-E69AA828CBE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1466018"/>
            <a:ext cx="722448" cy="29671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BC5051D-2660-680D-FBB8-D1D78B54BF7E}"/>
              </a:ext>
            </a:extLst>
          </p:cNvPr>
          <p:cNvSpPr txBox="1"/>
          <p:nvPr/>
        </p:nvSpPr>
        <p:spPr>
          <a:xfrm>
            <a:off x="360854" y="2924944"/>
            <a:ext cx="3286080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</a:rPr>
              <a:t>5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dirty="0">
                <a:solidFill>
                  <a:srgbClr val="000000"/>
                </a:solidFill>
              </a:rPr>
              <a:t>10</a:t>
            </a:r>
            <a:r>
              <a:rPr lang="en-US" altLang="zh-CN" sz="2400" baseline="30000" dirty="0">
                <a:solidFill>
                  <a:srgbClr val="000000"/>
                </a:solidFill>
              </a:rPr>
              <a:t>5</a:t>
            </a:r>
            <a:r>
              <a:rPr lang="en-US" altLang="zh-CN" sz="2400" dirty="0">
                <a:solidFill>
                  <a:srgbClr val="000000"/>
                </a:solidFill>
              </a:rPr>
              <a:t>Pa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FDB45BEA-56D1-438D-B9DB-6EC613E455D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3092937"/>
            <a:ext cx="748347" cy="309661"/>
          </a:xfrm>
          <a:prstGeom prst="rect">
            <a:avLst/>
          </a:prstGeom>
        </p:spPr>
      </p:pic>
      <p:pic>
        <p:nvPicPr>
          <p:cNvPr id="9" name="ca311.jpg" descr="id:2147490523;FounderCES">
            <a:extLst>
              <a:ext uri="{FF2B5EF4-FFF2-40B4-BE49-F238E27FC236}">
                <a16:creationId xmlns:a16="http://schemas.microsoft.com/office/drawing/2014/main" id="{2BF1600B-E142-E702-F2B4-A3A277218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174" y="3429000"/>
            <a:ext cx="2436618" cy="1870245"/>
          </a:xfrm>
          <a:prstGeom prst="rect">
            <a:avLst/>
          </a:prstGeom>
        </p:spPr>
      </p:pic>
      <p:pic>
        <p:nvPicPr>
          <p:cNvPr id="10" name="ca310.jpg" descr="id:2147490516;FounderCES">
            <a:extLst>
              <a:ext uri="{FF2B5EF4-FFF2-40B4-BE49-F238E27FC236}">
                <a16:creationId xmlns:a16="http://schemas.microsoft.com/office/drawing/2014/main" id="{56FF8048-89AF-2A0B-5FBB-A3B491E73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6974" y="3450915"/>
            <a:ext cx="648072" cy="187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7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4BE1F10-BA00-066C-5E28-47253E2A5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）汽车的质量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BC9FFDE6-F91B-A179-6A69-7F44D58B6B7F}"/>
              </a:ext>
            </a:extLst>
          </p:cNvPr>
          <p:cNvSpPr txBox="1">
            <a:spLocks/>
          </p:cNvSpPr>
          <p:nvPr/>
        </p:nvSpPr>
        <p:spPr bwMode="auto">
          <a:xfrm>
            <a:off x="360854" y="1312708"/>
            <a:ext cx="11485847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设汽车对一个减震装置的压力为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以减震装置汽缸上表面为研究对象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受力分析可知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代入题中数据解得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2700N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以汽车为研究对象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受力分析可知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解得汽车的质量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1080kg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8DF568C-779E-74CE-C406-D6C2861BBF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1509966"/>
            <a:ext cx="722448" cy="29671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33B6327-B9D6-8F97-1FAC-69A9C2307222}"/>
              </a:ext>
            </a:extLst>
          </p:cNvPr>
          <p:cNvSpPr txBox="1"/>
          <p:nvPr/>
        </p:nvSpPr>
        <p:spPr>
          <a:xfrm>
            <a:off x="360854" y="2996768"/>
            <a:ext cx="3286080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585089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1080kg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F17F2AC-CF3A-458A-161D-EEA85D255AC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3164761"/>
            <a:ext cx="748347" cy="309661"/>
          </a:xfrm>
          <a:prstGeom prst="rect">
            <a:avLst/>
          </a:prstGeom>
        </p:spPr>
      </p:pic>
      <p:pic>
        <p:nvPicPr>
          <p:cNvPr id="9" name="ca311.jpg" descr="id:2147490523;FounderCES">
            <a:extLst>
              <a:ext uri="{FF2B5EF4-FFF2-40B4-BE49-F238E27FC236}">
                <a16:creationId xmlns:a16="http://schemas.microsoft.com/office/drawing/2014/main" id="{9D7BE133-6F3E-973F-D3AC-7E74BB1EF9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174" y="3697080"/>
            <a:ext cx="2436618" cy="1870245"/>
          </a:xfrm>
          <a:prstGeom prst="rect">
            <a:avLst/>
          </a:prstGeom>
        </p:spPr>
      </p:pic>
      <p:pic>
        <p:nvPicPr>
          <p:cNvPr id="10" name="ca310.jpg" descr="id:2147490516;FounderCES">
            <a:extLst>
              <a:ext uri="{FF2B5EF4-FFF2-40B4-BE49-F238E27FC236}">
                <a16:creationId xmlns:a16="http://schemas.microsoft.com/office/drawing/2014/main" id="{4E0667C6-B7A7-1D61-148E-4C5D7AF162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6974" y="3718995"/>
            <a:ext cx="648072" cy="187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96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ABA44-6A94-FFA0-3C51-2D9E8946E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>
            <a:extLst>
              <a:ext uri="{FF2B5EF4-FFF2-40B4-BE49-F238E27FC236}">
                <a16:creationId xmlns:a16="http://schemas.microsoft.com/office/drawing/2014/main" id="{9D95B4C6-2048-C591-3335-A0CE2B1DB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07" y="2536844"/>
            <a:ext cx="11484352" cy="1684244"/>
          </a:xfrm>
          <a:solidFill>
            <a:srgbClr val="E3F2E7"/>
          </a:solidFill>
        </p:spPr>
        <p:txBody>
          <a:bodyPr/>
          <a:lstStyle/>
          <a:p>
            <a:pPr indent="1611313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应用玻意耳定律求解时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要明确研究对象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确认其温度不变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根据题目的已知条件和需要求解的问题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分别找出初、末状态的热力学参量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确定压强是解题的关键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顿有所悟.eps" descr="id:2147489713;FounderCES">
            <a:extLst>
              <a:ext uri="{FF2B5EF4-FFF2-40B4-BE49-F238E27FC236}">
                <a16:creationId xmlns:a16="http://schemas.microsoft.com/office/drawing/2014/main" id="{7815BD2D-4FFF-DE48-0F3F-AF2E12896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39" y="2681084"/>
            <a:ext cx="1630478" cy="35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76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591048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）数据收集：空气柱的压强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由上方的压力表读出，体积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用通过刻度尺读出的空气柱长度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乘空气柱的横截面积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算出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把柱塞缓慢地向下压或向上拉，测出体积与压强的几组数据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）数据处理：以压强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为纵坐标，以体积的倒数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为横坐标建立直角坐标系，将收集的各组数据描点作图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若图像是过原点的直线，说明压强与体积的倒数成正比，即压强与体积成反比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591048"/>
              </a:xfrm>
              <a:blipFill>
                <a:blip r:embed="rId2"/>
                <a:stretch>
                  <a:fillRect l="-796" r="-849" b="-23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5515"/>
            <a:ext cx="1269856" cy="347540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3346237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玻意耳定律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）内容：一定质量的某种气体，在温度不变的情况下，压强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与体积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成反比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）公式：</a:t>
            </a:r>
            <a:r>
              <a:rPr lang="en-US" altLang="zh-CN" b="1" i="1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pV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）或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highlight>
                <a:srgbClr val="FFFF00"/>
              </a:highligh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）适用条件：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气体质量不变、温度不变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气体温度不太低、压强不太大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玻意耳定律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995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97852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气体等温变化的图像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一定质量的气体在温度不变情况下的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图像是双曲线的一支，如图甲所示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endPara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endPara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endPara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endPara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一定质量的气体在温度不变情况下的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图像为延长线过原点的倾斜直线，如图乙所示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97852"/>
              </a:xfrm>
              <a:blipFill>
                <a:blip r:embed="rId2"/>
                <a:stretch>
                  <a:fillRect l="-796" r="-849" b="-12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ca308.jpg" descr="id:2147490298;FounderCES">
            <a:extLst>
              <a:ext uri="{FF2B5EF4-FFF2-40B4-BE49-F238E27FC236}">
                <a16:creationId xmlns:a16="http://schemas.microsoft.com/office/drawing/2014/main" id="{74DDF983-CE7D-2FFD-4C6F-EEEFC94F7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0342" y="2852936"/>
            <a:ext cx="4026872" cy="202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80EE8ADA-29A9-C729-FEEE-CF9205F997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29054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）从图像判断温度高低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图像中，离原点较远的等温线代表的温度较高，因此图丙中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图像中等温线的斜率越大，其代表的温度越高，因此图丁中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80EE8ADA-29A9-C729-FEEE-CF9205F997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29054"/>
              </a:xfrm>
              <a:blipFill>
                <a:blip r:embed="rId2"/>
                <a:stretch>
                  <a:fillRect l="-796" r="-849" b="-6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sd341.jpg" descr="id:2147490305;FounderCES">
            <a:extLst>
              <a:ext uri="{FF2B5EF4-FFF2-40B4-BE49-F238E27FC236}">
                <a16:creationId xmlns:a16="http://schemas.microsoft.com/office/drawing/2014/main" id="{9C269F8F-24B8-F399-074B-8ECF5C504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0870" y="2996951"/>
            <a:ext cx="2232248" cy="2179601"/>
          </a:xfrm>
          <a:prstGeom prst="rect">
            <a:avLst/>
          </a:prstGeom>
        </p:spPr>
      </p:pic>
      <p:pic>
        <p:nvPicPr>
          <p:cNvPr id="4" name="sd342.jpg" descr="id:2147490312;FounderCES">
            <a:extLst>
              <a:ext uri="{FF2B5EF4-FFF2-40B4-BE49-F238E27FC236}">
                <a16:creationId xmlns:a16="http://schemas.microsoft.com/office/drawing/2014/main" id="{09611514-9BA3-0748-D10E-4C9B531B16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198" y="2996952"/>
            <a:ext cx="2308963" cy="217960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4D4615E2-9745-01B6-C0AE-6B2BACBEF95A}"/>
              </a:ext>
            </a:extLst>
          </p:cNvPr>
          <p:cNvSpPr txBox="1"/>
          <p:nvPr/>
        </p:nvSpPr>
        <p:spPr>
          <a:xfrm>
            <a:off x="3790950" y="5301208"/>
            <a:ext cx="4248472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025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1684244"/>
          </a:xfrm>
        </p:spPr>
        <p:txBody>
          <a:bodyPr/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两种模型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）液柱模型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液柱和被液柱密封的气体组成的模型，如图所示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7781" y="763538"/>
            <a:ext cx="6851994" cy="600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599234"/>
            <a:ext cx="957962" cy="3430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18816" y="1447610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封闭气体压强的计算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sd343.jpg" descr="id:2147490333;FounderCES">
            <a:extLst>
              <a:ext uri="{FF2B5EF4-FFF2-40B4-BE49-F238E27FC236}">
                <a16:creationId xmlns:a16="http://schemas.microsoft.com/office/drawing/2014/main" id="{585C0AE4-544D-1A77-4995-4E38C05F7B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9909" y="3929580"/>
            <a:ext cx="2690594" cy="185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05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）固体封气体模型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用实物（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如活塞、汽缸等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）封闭在静止容器内的气体，如图所示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d344.jpg" descr="id:2147490340;FounderCES">
            <a:extLst>
              <a:ext uri="{FF2B5EF4-FFF2-40B4-BE49-F238E27FC236}">
                <a16:creationId xmlns:a16="http://schemas.microsoft.com/office/drawing/2014/main" id="{A2184766-C05A-E505-C832-83EB8FA31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667" y="2132856"/>
            <a:ext cx="5656222" cy="103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79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8CC7DFD-3168-0C17-715E-2D5024073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）参考液面法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静止液面下深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处的压强为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是液体的竖直深度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若静止液面与外界大气接触，则液面下深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处的压强为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为外界大气压强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帕斯卡定律：加在密闭静止液体（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或气体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）上的压强能够大小不变地由液体（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或气体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）向各个方向传递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连通器原理：在连通器中，同一种液体（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中间液体不间断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）的同一平面上的压强是相等的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86523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2642</Words>
  <Application>Microsoft Office PowerPoint</Application>
  <PresentationFormat>自定义</PresentationFormat>
  <Paragraphs>130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仿宋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633</cp:revision>
  <dcterms:created xsi:type="dcterms:W3CDTF">2020-11-06T05:24:00Z</dcterms:created>
  <dcterms:modified xsi:type="dcterms:W3CDTF">2025-11-03T09:55:33Z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